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70" r:id="rId6"/>
    <p:sldId id="259" r:id="rId7"/>
    <p:sldId id="260" r:id="rId8"/>
    <p:sldId id="264" r:id="rId9"/>
    <p:sldId id="268" r:id="rId10"/>
    <p:sldId id="266" r:id="rId11"/>
    <p:sldId id="271" r:id="rId12"/>
    <p:sldId id="269" r:id="rId13"/>
    <p:sldId id="261" r:id="rId14"/>
    <p:sldId id="26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zarris@govst.edu" TargetMode="External"/><Relationship Id="rId2" Type="http://schemas.openxmlformats.org/officeDocument/2006/relationships/hyperlink" Target="mailto:aschoenberg@govst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67394"/>
            <a:ext cx="8637073" cy="2541431"/>
          </a:xfrm>
        </p:spPr>
        <p:txBody>
          <a:bodyPr/>
          <a:lstStyle/>
          <a:p>
            <a:r>
              <a:rPr lang="en-US" dirty="0" err="1"/>
              <a:t>HoNORS</a:t>
            </a:r>
            <a:r>
              <a:rPr lang="en-US" dirty="0"/>
              <a:t> SEMINAR IN ROME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5495" y="3602798"/>
            <a:ext cx="6523423" cy="977621"/>
          </a:xfrm>
        </p:spPr>
        <p:txBody>
          <a:bodyPr>
            <a:noAutofit/>
          </a:bodyPr>
          <a:lstStyle/>
          <a:p>
            <a:r>
              <a:rPr lang="en-US" sz="4400" dirty="0"/>
              <a:t>May </a:t>
            </a:r>
            <a:r>
              <a:rPr lang="en-US" sz="4400" dirty="0" smtClean="0"/>
              <a:t>22-June 12, 2018</a:t>
            </a:r>
            <a:endParaRPr lang="en-US" sz="4400" dirty="0"/>
          </a:p>
        </p:txBody>
      </p:sp>
      <p:pic>
        <p:nvPicPr>
          <p:cNvPr id="3074" name="Picture 2" descr="http://www.aur.edu/wp-content/uploads/2013/12/aur-slider-terrace-view-1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757" y="2345635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Caritas </a:t>
            </a:r>
            <a:r>
              <a:rPr lang="en-US" dirty="0"/>
              <a:t>Soup </a:t>
            </a:r>
            <a:r>
              <a:rPr lang="en-US" dirty="0" smtClean="0"/>
              <a:t>Kitchen</a:t>
            </a:r>
            <a:endParaRPr lang="en-US" dirty="0"/>
          </a:p>
        </p:txBody>
      </p:sp>
      <p:pic>
        <p:nvPicPr>
          <p:cNvPr id="9218" name="Picture 2" descr="https://tse3.mm.bing.net/th?id=OIP.Ma65b443fabc01964261aa096b3d6a8e8o0&amp;pid=15.1&amp;P=0&amp;w=339&amp;h=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83" y="106390"/>
            <a:ext cx="4192045" cy="20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35" y="2345635"/>
            <a:ext cx="4338918" cy="325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47" y="2160492"/>
            <a:ext cx="2395818" cy="2395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82" y="102123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7" y="3298134"/>
            <a:ext cx="3068920" cy="2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Cooking lesson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8" y="2140322"/>
            <a:ext cx="4903694" cy="3677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9" y="2482101"/>
            <a:ext cx="3992283" cy="2994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10" y="804519"/>
            <a:ext cx="3028651" cy="51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8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</a:t>
            </a:r>
            <a:r>
              <a:rPr lang="en-US" dirty="0" smtClean="0"/>
              <a:t> WEEKENDS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1" y="2097740"/>
            <a:ext cx="4386729" cy="3290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2" y="286871"/>
            <a:ext cx="3083859" cy="231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5" y="304799"/>
            <a:ext cx="3227295" cy="242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40" y="2976281"/>
            <a:ext cx="4147671" cy="3110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433" y="1421749"/>
            <a:ext cx="306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Leadership Theories Lived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$3850</a:t>
            </a:r>
            <a:endParaRPr lang="en-US" dirty="0"/>
          </a:p>
          <a:p>
            <a:r>
              <a:rPr lang="en-US" dirty="0"/>
              <a:t>Includes: </a:t>
            </a:r>
          </a:p>
          <a:p>
            <a:pPr lvl="1"/>
            <a:r>
              <a:rPr lang="en-US" dirty="0"/>
              <a:t>International Flight 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AUR facilities (garden, classroom, computer lab)</a:t>
            </a:r>
          </a:p>
          <a:p>
            <a:pPr lvl="1"/>
            <a:r>
              <a:rPr lang="en-US" dirty="0"/>
              <a:t>Welcome </a:t>
            </a:r>
            <a:r>
              <a:rPr lang="en-US" dirty="0" smtClean="0"/>
              <a:t>dinner &amp; Farewell Dinner</a:t>
            </a:r>
            <a:endParaRPr lang="en-US" dirty="0"/>
          </a:p>
          <a:p>
            <a:pPr lvl="1"/>
            <a:r>
              <a:rPr lang="en-US" dirty="0"/>
              <a:t>On-site Transportation</a:t>
            </a:r>
          </a:p>
          <a:p>
            <a:pPr lvl="1"/>
            <a:r>
              <a:rPr lang="en-US" dirty="0"/>
              <a:t>Hotel, train and tours in </a:t>
            </a:r>
            <a:r>
              <a:rPr lang="en-US" dirty="0" smtClean="0"/>
              <a:t>Florence</a:t>
            </a:r>
            <a:endParaRPr lang="en-US" dirty="0"/>
          </a:p>
          <a:p>
            <a:pPr lvl="1"/>
            <a:r>
              <a:rPr lang="en-US" dirty="0"/>
              <a:t>Rome Tours</a:t>
            </a:r>
          </a:p>
          <a:p>
            <a:pPr lvl="1"/>
            <a:r>
              <a:rPr lang="en-US" dirty="0"/>
              <a:t>Health Insurance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Does not Include</a:t>
            </a:r>
          </a:p>
          <a:p>
            <a:pPr lvl="1"/>
            <a:r>
              <a:rPr lang="en-US" dirty="0"/>
              <a:t>GSU Tuition</a:t>
            </a:r>
          </a:p>
          <a:p>
            <a:pPr lvl="1"/>
            <a:r>
              <a:rPr lang="en-US" dirty="0"/>
              <a:t>Meals ($20/day)</a:t>
            </a:r>
          </a:p>
          <a:p>
            <a:pPr lvl="1"/>
            <a:r>
              <a:rPr lang="en-US" dirty="0"/>
              <a:t>Personal Expenses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Deadlines</a:t>
            </a:r>
          </a:p>
          <a:p>
            <a:pPr lvl="1"/>
            <a:r>
              <a:rPr lang="en-US" dirty="0" smtClean="0"/>
              <a:t>Application &amp; Deposit: February </a:t>
            </a:r>
            <a:r>
              <a:rPr lang="en-US" dirty="0" smtClean="0"/>
              <a:t>15</a:t>
            </a:r>
            <a:endParaRPr lang="en-US" dirty="0"/>
          </a:p>
          <a:p>
            <a:pPr lvl="1"/>
            <a:r>
              <a:rPr lang="en-US" dirty="0"/>
              <a:t>Scholarship: </a:t>
            </a:r>
            <a:r>
              <a:rPr lang="en-US" dirty="0" smtClean="0"/>
              <a:t>February </a:t>
            </a:r>
            <a:r>
              <a:rPr lang="en-US" dirty="0" smtClean="0"/>
              <a:t>1 or March 15</a:t>
            </a:r>
            <a:endParaRPr lang="en-US" dirty="0"/>
          </a:p>
          <a:p>
            <a:pPr lvl="1"/>
            <a:r>
              <a:rPr lang="en-US" dirty="0"/>
              <a:t>First deposit: </a:t>
            </a:r>
            <a:r>
              <a:rPr lang="en-US" dirty="0" smtClean="0"/>
              <a:t>$1000</a:t>
            </a:r>
            <a:endParaRPr lang="en-US" dirty="0"/>
          </a:p>
          <a:p>
            <a:pPr lvl="1"/>
            <a:r>
              <a:rPr lang="en-US" dirty="0"/>
              <a:t>Other </a:t>
            </a:r>
            <a:r>
              <a:rPr lang="en-US" dirty="0" smtClean="0"/>
              <a:t>payments: </a:t>
            </a:r>
            <a:r>
              <a:rPr lang="en-US" dirty="0" smtClean="0"/>
              <a:t>March </a:t>
            </a:r>
            <a:r>
              <a:rPr lang="en-US" dirty="0" smtClean="0"/>
              <a:t>15 ($1000), </a:t>
            </a:r>
            <a:r>
              <a:rPr lang="en-US" dirty="0" smtClean="0"/>
              <a:t> April 15</a:t>
            </a:r>
            <a:r>
              <a:rPr lang="en-US" dirty="0" smtClean="0"/>
              <a:t>, ($1000),  </a:t>
            </a:r>
            <a:r>
              <a:rPr lang="en-US" dirty="0" smtClean="0"/>
              <a:t>May 1 ($850 </a:t>
            </a:r>
            <a:r>
              <a:rPr lang="en-US" dirty="0" smtClean="0"/>
              <a:t>or remaining balance)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and 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870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Check with financial aid to see if you are eligible for aid during the summer or if you would like to take out a loan. </a:t>
            </a:r>
          </a:p>
          <a:p>
            <a:r>
              <a:rPr lang="en-US" dirty="0" smtClean="0"/>
              <a:t>Travel Grant – Deadline is March 8</a:t>
            </a:r>
          </a:p>
          <a:p>
            <a:pPr lvl="1"/>
            <a:r>
              <a:rPr lang="en-US" dirty="0" smtClean="0"/>
              <a:t>100 grants of $2,000 each</a:t>
            </a:r>
          </a:p>
          <a:p>
            <a:r>
              <a:rPr lang="en-US" dirty="0" smtClean="0"/>
              <a:t>Gilman Scholarship – Deadline is March 6</a:t>
            </a:r>
          </a:p>
          <a:p>
            <a:pPr lvl="1"/>
            <a:r>
              <a:rPr lang="en-US" dirty="0" smtClean="0"/>
              <a:t>Federal Pell Grant Recipients</a:t>
            </a:r>
          </a:p>
          <a:p>
            <a:pPr lvl="1"/>
            <a:r>
              <a:rPr lang="en-US" dirty="0" smtClean="0"/>
              <a:t>2,900 scholarships of up to $5,000 in awards</a:t>
            </a:r>
          </a:p>
          <a:p>
            <a:r>
              <a:rPr lang="en-US" dirty="0" smtClean="0"/>
              <a:t>Study Abroad Scholarship – Deadline is February </a:t>
            </a:r>
            <a:r>
              <a:rPr lang="en-US" dirty="0" smtClean="0"/>
              <a:t>1 or March 15, </a:t>
            </a:r>
            <a:r>
              <a:rPr lang="en-US" dirty="0" smtClean="0"/>
              <a:t>2018</a:t>
            </a:r>
          </a:p>
          <a:p>
            <a:pPr lvl="1"/>
            <a:r>
              <a:rPr lang="en-US" dirty="0" smtClean="0"/>
              <a:t>Application Form </a:t>
            </a:r>
          </a:p>
          <a:p>
            <a:pPr lvl="1"/>
            <a:r>
              <a:rPr lang="en-US" dirty="0" smtClean="0"/>
              <a:t>500-1000 Word Essay + Follow-On Project</a:t>
            </a:r>
          </a:p>
          <a:p>
            <a:pPr lvl="1"/>
            <a:r>
              <a:rPr lang="en-US" dirty="0" smtClean="0"/>
              <a:t>Resume</a:t>
            </a:r>
          </a:p>
          <a:p>
            <a:pPr lvl="1"/>
            <a:r>
              <a:rPr lang="en-US" dirty="0" smtClean="0"/>
              <a:t>2 Letters of Recommendation (Academic or Professional)</a:t>
            </a:r>
          </a:p>
          <a:p>
            <a:pPr lvl="1"/>
            <a:r>
              <a:rPr lang="en-US" dirty="0" smtClean="0"/>
              <a:t>$500-750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appointment with Study Abroad Coordinator</a:t>
            </a:r>
          </a:p>
          <a:p>
            <a:pPr lvl="1"/>
            <a:r>
              <a:rPr lang="en-US" dirty="0"/>
              <a:t>Amy Schoenberg </a:t>
            </a:r>
            <a:r>
              <a:rPr lang="en-US" dirty="0">
                <a:hlinkClick r:id="rId2"/>
              </a:rPr>
              <a:t>aschoenberg@govst.edu</a:t>
            </a:r>
            <a:endParaRPr lang="en-US" dirty="0"/>
          </a:p>
          <a:p>
            <a:r>
              <a:rPr lang="en-US" dirty="0"/>
              <a:t>Meet with Financial Aid Advisor </a:t>
            </a:r>
          </a:p>
          <a:p>
            <a:pPr lvl="1"/>
            <a:r>
              <a:rPr lang="en-US" dirty="0"/>
              <a:t>Matt </a:t>
            </a:r>
            <a:r>
              <a:rPr lang="en-US" dirty="0" err="1"/>
              <a:t>Zarris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mzarris@govst.edu</a:t>
            </a:r>
            <a:r>
              <a:rPr lang="en-US" dirty="0"/>
              <a:t> </a:t>
            </a:r>
          </a:p>
          <a:p>
            <a:r>
              <a:rPr lang="en-US" dirty="0"/>
              <a:t>Fill out application </a:t>
            </a:r>
            <a:r>
              <a:rPr lang="en-US" dirty="0" smtClean="0"/>
              <a:t>forms &amp; deposit </a:t>
            </a:r>
            <a:r>
              <a:rPr lang="en-US"/>
              <a:t>by </a:t>
            </a:r>
            <a:r>
              <a:rPr lang="en-US" smtClean="0"/>
              <a:t>February 15</a:t>
            </a:r>
            <a:endParaRPr lang="en-US" dirty="0" smtClean="0"/>
          </a:p>
          <a:p>
            <a:r>
              <a:rPr lang="en-US" dirty="0" smtClean="0"/>
              <a:t>Apply </a:t>
            </a:r>
            <a:r>
              <a:rPr lang="en-US" dirty="0"/>
              <a:t>for Study Abroad Scholarship by </a:t>
            </a:r>
            <a:r>
              <a:rPr lang="en-US" dirty="0" smtClean="0"/>
              <a:t>Feb. </a:t>
            </a:r>
            <a:r>
              <a:rPr lang="en-US" dirty="0" smtClean="0"/>
              <a:t>1 or March 15</a:t>
            </a:r>
            <a:endParaRPr lang="en-US" dirty="0"/>
          </a:p>
          <a:p>
            <a:r>
              <a:rPr lang="en-US" dirty="0"/>
              <a:t>Make first deposit of </a:t>
            </a:r>
            <a:r>
              <a:rPr lang="en-US" dirty="0" smtClean="0"/>
              <a:t>$1000 </a:t>
            </a:r>
            <a:r>
              <a:rPr lang="en-US" dirty="0"/>
              <a:t>by </a:t>
            </a:r>
            <a:r>
              <a:rPr lang="en-US" dirty="0" smtClean="0"/>
              <a:t>February </a:t>
            </a:r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0242" name="Picture 2" descr="https://tse4.mm.bing.net/th?id=OIP.Mc3dc1e326cdb50f40cf7584322f5c98bo0&amp;pid=15.1&amp;P=0&amp;w=207&amp;h=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42" y="3268071"/>
            <a:ext cx="3663389" cy="276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tse1.mm.bing.net/th?id=OIP.M05c33acc3dee251a276d7bc50c324961o0&amp;pid=15.1&amp;P=0&amp;w=200&amp;h=1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42" y="408322"/>
            <a:ext cx="3062944" cy="22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354" y="804517"/>
            <a:ext cx="9603275" cy="1049235"/>
          </a:xfrm>
        </p:spPr>
        <p:txBody>
          <a:bodyPr/>
          <a:lstStyle/>
          <a:p>
            <a:r>
              <a:rPr lang="en-US" dirty="0"/>
              <a:t>Class HONS 4900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54" y="2029799"/>
            <a:ext cx="9603275" cy="3450613"/>
          </a:xfrm>
        </p:spPr>
        <p:txBody>
          <a:bodyPr/>
          <a:lstStyle/>
          <a:p>
            <a:r>
              <a:rPr lang="en-US" dirty="0"/>
              <a:t>Leadership in Italy</a:t>
            </a:r>
          </a:p>
          <a:p>
            <a:pPr lvl="1"/>
            <a:r>
              <a:rPr lang="en-US" dirty="0" smtClean="0"/>
              <a:t>The program will </a:t>
            </a:r>
            <a:r>
              <a:rPr lang="en-US" dirty="0"/>
              <a:t>be dedicated to ancient Rome, </a:t>
            </a:r>
            <a:r>
              <a:rPr lang="en-US" dirty="0" smtClean="0"/>
              <a:t>Renaissance in Florence </a:t>
            </a:r>
            <a:r>
              <a:rPr lang="en-US" dirty="0"/>
              <a:t>and </a:t>
            </a:r>
            <a:r>
              <a:rPr lang="en-US" dirty="0" smtClean="0"/>
              <a:t>the papacy in the Vatican– </a:t>
            </a:r>
            <a:r>
              <a:rPr lang="en-US" dirty="0"/>
              <a:t>connected back to modern theoretical perspectives on leadership. One week will be dedicated to </a:t>
            </a:r>
            <a:r>
              <a:rPr lang="en-US" dirty="0" smtClean="0"/>
              <a:t>each of the Leadership </a:t>
            </a:r>
            <a:r>
              <a:rPr lang="en-US" dirty="0"/>
              <a:t>styles. </a:t>
            </a:r>
          </a:p>
          <a:p>
            <a:pPr lvl="1"/>
            <a:r>
              <a:rPr lang="en-US" dirty="0"/>
              <a:t>The ancient </a:t>
            </a:r>
            <a:r>
              <a:rPr lang="en-US" dirty="0" smtClean="0"/>
              <a:t>leadership discussions will be enhanced by field </a:t>
            </a:r>
            <a:r>
              <a:rPr lang="en-US" dirty="0"/>
              <a:t>trip tours. </a:t>
            </a:r>
          </a:p>
          <a:p>
            <a:pPr lvl="1"/>
            <a:r>
              <a:rPr lang="en-US" dirty="0"/>
              <a:t>The modern </a:t>
            </a:r>
            <a:r>
              <a:rPr lang="en-US" dirty="0" smtClean="0"/>
              <a:t>European leadership discussions </a:t>
            </a:r>
            <a:r>
              <a:rPr lang="en-US" dirty="0"/>
              <a:t>will </a:t>
            </a:r>
            <a:r>
              <a:rPr lang="en-US" dirty="0" smtClean="0"/>
              <a:t>be enhanced by internship or service </a:t>
            </a:r>
            <a:r>
              <a:rPr lang="en-US" dirty="0"/>
              <a:t>days. </a:t>
            </a:r>
          </a:p>
        </p:txBody>
      </p:sp>
      <p:pic>
        <p:nvPicPr>
          <p:cNvPr id="8194" name="Picture 2" descr="https://tse4.mm.bing.net/th?id=OIP.Mb603bfe173f5ba149ccaffcb2ded912fH1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3" y="141734"/>
            <a:ext cx="1781102" cy="23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italy</a:t>
            </a:r>
            <a:endParaRPr lang="en-US" dirty="0"/>
          </a:p>
        </p:txBody>
      </p:sp>
      <p:pic>
        <p:nvPicPr>
          <p:cNvPr id="6146" name="Picture 2" descr="http://i.infoplease.com/images/mita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41" y="0"/>
            <a:ext cx="479107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531" y="497174"/>
            <a:ext cx="8643154" cy="1053330"/>
          </a:xfrm>
        </p:spPr>
        <p:txBody>
          <a:bodyPr/>
          <a:lstStyle/>
          <a:p>
            <a:r>
              <a:rPr lang="en-US" dirty="0"/>
              <a:t>The American university of </a:t>
            </a:r>
            <a:r>
              <a:rPr lang="en-US" dirty="0" err="1"/>
              <a:t>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6324" y="1550504"/>
            <a:ext cx="4289011" cy="2036758"/>
          </a:xfrm>
        </p:spPr>
        <p:txBody>
          <a:bodyPr/>
          <a:lstStyle/>
          <a:p>
            <a:r>
              <a:rPr lang="en-US" dirty="0"/>
              <a:t>The AUR campus is housed within an ancient </a:t>
            </a:r>
            <a:r>
              <a:rPr lang="en-US" dirty="0" err="1"/>
              <a:t>Barnabite</a:t>
            </a:r>
            <a:r>
              <a:rPr lang="en-US" dirty="0"/>
              <a:t> monastery atop the Janiculum, Rome’s highest hill</a:t>
            </a:r>
          </a:p>
          <a:p>
            <a:endParaRPr lang="en-US" dirty="0"/>
          </a:p>
        </p:txBody>
      </p:sp>
      <p:pic>
        <p:nvPicPr>
          <p:cNvPr id="1026" name="Picture 2" descr="http://www.aur.edu/wp-content/uploads/2010/10/build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31" y="1550504"/>
            <a:ext cx="5996647" cy="39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 CLASSROOM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55" y="493058"/>
            <a:ext cx="3671047" cy="4894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7" y="2165215"/>
            <a:ext cx="2956544" cy="2217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6" y="2061881"/>
            <a:ext cx="4583953" cy="34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Italian apartments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/>
          <a:lstStyle/>
          <a:p>
            <a:r>
              <a:rPr lang="en-US" dirty="0"/>
              <a:t>Students will be housed in Italian apartments near the university</a:t>
            </a:r>
          </a:p>
          <a:p>
            <a:r>
              <a:rPr lang="en-US" dirty="0"/>
              <a:t>Apartments will be all male or female, complete with full kitchens and bathrooms</a:t>
            </a:r>
          </a:p>
        </p:txBody>
      </p:sp>
      <p:pic>
        <p:nvPicPr>
          <p:cNvPr id="2052" name="Picture 4" descr="http://www.aur.edu/wp-content/uploads/2013/02/AUR-Apartments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636"/>
            <a:ext cx="4716055" cy="31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ur.edu/wp-content/uploads/2013/02/AUR-Apartments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989961"/>
            <a:ext cx="4693920" cy="31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ur.edu/wp-content/uploads/2013/02/AUR-Apartments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68" y="3023636"/>
            <a:ext cx="4643364" cy="30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379" y="763739"/>
            <a:ext cx="9603275" cy="1049235"/>
          </a:xfrm>
        </p:spPr>
        <p:txBody>
          <a:bodyPr/>
          <a:lstStyle/>
          <a:p>
            <a:r>
              <a:rPr lang="en-US" dirty="0" smtClean="0"/>
              <a:t>ROME And </a:t>
            </a:r>
            <a:br>
              <a:rPr lang="en-US" dirty="0" smtClean="0"/>
            </a:br>
            <a:r>
              <a:rPr lang="en-US" dirty="0" smtClean="0"/>
              <a:t>Vatican City itinerary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11457"/>
            <a:ext cx="326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Arrival and Orientation to Rome</a:t>
            </a:r>
            <a:endParaRPr lang="en-US" dirty="0"/>
          </a:p>
        </p:txBody>
      </p:sp>
      <p:pic>
        <p:nvPicPr>
          <p:cNvPr id="4100" name="Picture 4" descr="https://tse3.mm.bing.net/th?id=OIP.M62361cc260d33a9c940f60a0ecec87e0H0&amp;pid=15.1&amp;P=0&amp;w=215&amp;h=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09" y="3457659"/>
            <a:ext cx="3167353" cy="232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2336" y="2011457"/>
            <a:ext cx="30297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Colosseum and </a:t>
            </a:r>
            <a:r>
              <a:rPr lang="en-US" dirty="0" smtClean="0"/>
              <a:t>Roman </a:t>
            </a:r>
            <a:r>
              <a:rPr lang="en-US" dirty="0"/>
              <a:t>Forum</a:t>
            </a:r>
          </a:p>
          <a:p>
            <a:r>
              <a:rPr lang="en-US" dirty="0"/>
              <a:t>Vatican City </a:t>
            </a:r>
          </a:p>
          <a:p>
            <a:r>
              <a:rPr lang="en-US" dirty="0"/>
              <a:t>Highlights of Rome </a:t>
            </a:r>
          </a:p>
          <a:p>
            <a:r>
              <a:rPr lang="en-US" dirty="0"/>
              <a:t>	</a:t>
            </a:r>
            <a:r>
              <a:rPr lang="en-US" dirty="0" err="1"/>
              <a:t>Trevi</a:t>
            </a:r>
            <a:r>
              <a:rPr lang="en-US" dirty="0"/>
              <a:t> Fountain</a:t>
            </a:r>
          </a:p>
          <a:p>
            <a:r>
              <a:rPr lang="en-US" dirty="0"/>
              <a:t>	Piazza </a:t>
            </a:r>
            <a:r>
              <a:rPr lang="en-US" dirty="0" err="1"/>
              <a:t>Navona</a:t>
            </a:r>
            <a:endParaRPr lang="en-US" dirty="0"/>
          </a:p>
          <a:p>
            <a:r>
              <a:rPr lang="en-US" dirty="0"/>
              <a:t>	Campo </a:t>
            </a:r>
            <a:r>
              <a:rPr lang="en-US" dirty="0" err="1"/>
              <a:t>dei</a:t>
            </a:r>
            <a:r>
              <a:rPr lang="en-US" dirty="0"/>
              <a:t> Fiori</a:t>
            </a:r>
          </a:p>
          <a:p>
            <a:r>
              <a:rPr lang="en-US" dirty="0"/>
              <a:t>	Parliament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104" name="Picture 8" descr="http://www.4kingdoms.com/saint_peters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127"/>
            <a:ext cx="3928082" cy="313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ages5.fanpop.com/image/photos/26900000/Trevi-Fountain-italy-26913305-1600-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31" y="3699803"/>
            <a:ext cx="3217355" cy="24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38" y="22083"/>
            <a:ext cx="3854048" cy="28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florence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Renaissance </a:t>
            </a:r>
            <a:r>
              <a:rPr lang="en-US" dirty="0"/>
              <a:t>Art and Architecture</a:t>
            </a:r>
          </a:p>
          <a:p>
            <a:r>
              <a:rPr lang="en-US" dirty="0"/>
              <a:t>The Medici Family &amp; City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Diplomacy in the Renaissance</a:t>
            </a:r>
            <a:endParaRPr lang="en-US" dirty="0"/>
          </a:p>
        </p:txBody>
      </p:sp>
      <p:pic>
        <p:nvPicPr>
          <p:cNvPr id="7170" name="Picture 2" descr="http://www.eatingitalyfoodtours.com/wp-content/uploads/2012/12/florence-duomo-it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66" y="152882"/>
            <a:ext cx="5206751" cy="34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dailymail.co.uk/i/pix/2014/05/02/article-2618531-006BEF1100000258-736_634x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2" y="3512559"/>
            <a:ext cx="3684691" cy="24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44" y="3741038"/>
            <a:ext cx="3993173" cy="2994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56" y="3390477"/>
            <a:ext cx="2509081" cy="3345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63" y="152882"/>
            <a:ext cx="2509081" cy="33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FIESOLE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731" y="3505720"/>
            <a:ext cx="2593041" cy="2593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52" y="3989295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6" y="3989295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02" y="4276748"/>
            <a:ext cx="2429350" cy="182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99" y="152920"/>
            <a:ext cx="3526117" cy="2644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1" y="1979005"/>
            <a:ext cx="3430833" cy="257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09" y="152920"/>
            <a:ext cx="4935872" cy="37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624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6541</TotalTime>
  <Words>412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HoNORS SEMINAR IN ROME</vt:lpstr>
      <vt:lpstr>Class HONS 4900</vt:lpstr>
      <vt:lpstr>italy</vt:lpstr>
      <vt:lpstr>The American university of rome</vt:lpstr>
      <vt:lpstr>AUR CLASSROOM</vt:lpstr>
      <vt:lpstr>Italian apartments</vt:lpstr>
      <vt:lpstr>ROME And  Vatican City itinerary</vt:lpstr>
      <vt:lpstr>florence</vt:lpstr>
      <vt:lpstr>FIESOLE</vt:lpstr>
      <vt:lpstr>Service project</vt:lpstr>
      <vt:lpstr>Roman Cooking lesson</vt:lpstr>
      <vt:lpstr>fREE WEEKENDS</vt:lpstr>
      <vt:lpstr>Program fee</vt:lpstr>
      <vt:lpstr>Financial aid and scholarships</vt:lpstr>
      <vt:lpstr>Application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SEMINAR IN ROME</dc:title>
  <dc:creator>Amy Schoenberg</dc:creator>
  <cp:lastModifiedBy>Schoenberg, Amy</cp:lastModifiedBy>
  <cp:revision>36</cp:revision>
  <dcterms:created xsi:type="dcterms:W3CDTF">2016-10-18T02:53:03Z</dcterms:created>
  <dcterms:modified xsi:type="dcterms:W3CDTF">2018-01-24T17:01:57Z</dcterms:modified>
</cp:coreProperties>
</file>